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5" r:id="rId1"/>
    <p:sldMasterId id="2147483753" r:id="rId2"/>
    <p:sldMasterId id="2147483648" r:id="rId3"/>
    <p:sldMasterId id="2147483685" r:id="rId4"/>
    <p:sldMasterId id="2147483726" r:id="rId5"/>
  </p:sldMasterIdLst>
  <p:notesMasterIdLst>
    <p:notesMasterId r:id="rId15"/>
  </p:notesMasterIdLst>
  <p:handoutMasterIdLst>
    <p:handoutMasterId r:id="rId16"/>
  </p:handoutMasterIdLst>
  <p:sldIdLst>
    <p:sldId id="317" r:id="rId6"/>
    <p:sldId id="385" r:id="rId7"/>
    <p:sldId id="386" r:id="rId8"/>
    <p:sldId id="390" r:id="rId9"/>
    <p:sldId id="391" r:id="rId10"/>
    <p:sldId id="318" r:id="rId11"/>
    <p:sldId id="387" r:id="rId12"/>
    <p:sldId id="392" r:id="rId13"/>
    <p:sldId id="393" r:id="rId14"/>
  </p:sldIdLst>
  <p:sldSz cx="12190413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8919F"/>
    <a:srgbClr val="4B3E31"/>
    <a:srgbClr val="141432"/>
    <a:srgbClr val="96B4EB"/>
    <a:srgbClr val="96B4DC"/>
    <a:srgbClr val="C16B82"/>
    <a:srgbClr val="97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133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776" y="72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1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30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Sporbarhed </a:t>
            </a:r>
          </a:p>
          <a:p>
            <a:r>
              <a:rPr lang="da-DK" sz="1200" dirty="0"/>
              <a:t>Certificering </a:t>
            </a:r>
          </a:p>
          <a:p>
            <a:r>
              <a:rPr lang="da-DK" sz="1200" dirty="0"/>
              <a:t>Udvikling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3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9721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10-12-2020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10-12-2020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10-12-2020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8693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1780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9865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4048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6" name="Picture 35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10-12-2020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Picture 27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0" name="Picture 29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10-12-2020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1" name="Picture 30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10-12-2020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3" name="Picture 12" descr="NogetAtLeveAf.NogetAtLeveFor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24278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10-12-2020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7" name="Picture 16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9" name="Picture 28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indent="0" algn="ctr">
              <a:buFont typeface="Arial" pitchFamily="34" charset="0"/>
              <a:buNone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6" name="Picture 5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2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43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2178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854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10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1415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010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ækstIBalance_PPT_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5" name="Picture 34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261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10-12-2020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4" name="Picture 53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6" name="Picture 25" descr="VækstIBalance_PPT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2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69" name="Picture 6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0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10-12-2020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58" name="Picture 57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61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8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10-12-2020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34" name="Picture 33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3" name="Picture 12" descr="VækstIBalance_PPT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463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10-12-2020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398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64023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3762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686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br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6E3029-948C-3643-959F-BD5F2C5241BA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824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Ek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3E4CF1-7FA6-394F-8B1C-C1D67AC824B7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22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Svin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C2BC48-11FD-C447-B61C-3D9275FD5285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643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Mælk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0BF439-3041-7841-9019-6ED2501E04CA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436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Æg/Fjerkræs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8C0EF3-D7F6-D14C-AD18-25A9878E1862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735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arbej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EFFAB4-88E3-AB48-A781-F9845FBDB5BC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8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C61729-ACDE-1B40-99BB-27CE5F740E64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78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83937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7" name="Billede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10-12-2020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10-12-2020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10-12-2020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10-12-2020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SEGES Logo hvid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5"/>
          </a:xfrm>
          <a:prstGeom prst="rect">
            <a:avLst/>
          </a:prstGeom>
        </p:spPr>
      </p:pic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slide - SEGES Logo grø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Picture 49" descr="LF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10-12-2020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10-12-2020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10-12-2020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94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24" r:id="rId4"/>
    <p:sldLayoutId id="2147483719" r:id="rId5"/>
    <p:sldLayoutId id="2147483725" r:id="rId6"/>
    <p:sldLayoutId id="2147483750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21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10-12-2020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1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10-12-2020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7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723" r:id="rId4"/>
    <p:sldLayoutId id="2147483718" r:id="rId5"/>
    <p:sldLayoutId id="2147483722" r:id="rId6"/>
    <p:sldLayoutId id="2147483749" r:id="rId7"/>
    <p:sldLayoutId id="2147483659" r:id="rId8"/>
    <p:sldLayoutId id="2147483667" r:id="rId9"/>
    <p:sldLayoutId id="2147483663" r:id="rId10"/>
    <p:sldLayoutId id="2147483673" r:id="rId11"/>
    <p:sldLayoutId id="2147483654" r:id="rId12"/>
    <p:sldLayoutId id="2147483674" r:id="rId13"/>
    <p:sldLayoutId id="2147483720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10-12-2020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10-12-2020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48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51" r:id="rId18"/>
    <p:sldLayoutId id="214748375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0">
            <a:extLst>
              <a:ext uri="{FF2B5EF4-FFF2-40B4-BE49-F238E27FC236}">
                <a16:creationId xmlns:a16="http://schemas.microsoft.com/office/drawing/2014/main" id="{2A29301D-B5F8-4053-8220-ABDAD01E09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3" r="39203"/>
          <a:stretch>
            <a:fillRect/>
          </a:stretch>
        </p:blipFill>
        <p:spPr/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786C80-C2B9-40CA-A168-E68FF6750B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388D089-35D8-488D-928C-1CCBE9BFED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2577374-9E92-4121-B552-5F9B533311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8C07A7-15DD-4448-BA08-6FAEC2BF9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549491"/>
            <a:ext cx="7394441" cy="1408334"/>
          </a:xfrm>
        </p:spPr>
        <p:txBody>
          <a:bodyPr/>
          <a:lstStyle/>
          <a:p>
            <a:r>
              <a:rPr lang="da-DK" dirty="0"/>
              <a:t>Kunstig intelligens (AI) på landbrugsdata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08C0A23-10AF-4FCE-8969-19BEB7660C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4038" y="3323829"/>
            <a:ext cx="8528178" cy="1440000"/>
          </a:xfrm>
        </p:spPr>
        <p:txBody>
          <a:bodyPr/>
          <a:lstStyle/>
          <a:p>
            <a:r>
              <a:rPr lang="da-DK" dirty="0"/>
              <a:t>Af Mette Kramer Langgaard, Plante- og MiljøInnovation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1F3FA5-4766-4335-92C7-C9BF84AC43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4F68497-2961-4975-9962-4D41A1DC632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BEED8352-D30A-4628-9C49-56503FB24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18" y="6051652"/>
            <a:ext cx="4149946" cy="5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4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B17FD-006D-49B6-8339-0D49089E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BB0661-A89B-4789-BE14-5E7FED40361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399"/>
            <a:ext cx="5113361" cy="414813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Øget fokus på en bæredygtig, klimavenlig og transparent fødevareproduktion.</a:t>
            </a:r>
          </a:p>
          <a:p>
            <a:pPr marL="0" indent="0">
              <a:buNone/>
            </a:pPr>
            <a:r>
              <a:rPr lang="da-DK" dirty="0"/>
              <a:t>Dansk landbrug vil være klimaneutral i 2020.</a:t>
            </a:r>
          </a:p>
          <a:p>
            <a:pPr marL="0" indent="0">
              <a:buNone/>
            </a:pPr>
            <a:r>
              <a:rPr lang="da-DK" dirty="0"/>
              <a:t>Presserende behov for at finde nye løsninger for at opretholde og udvikle dansk afgrødeproduktion, og for at nå de mange mål for grøn omstilling.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D898977-CAB3-4984-A26C-7D7650C72B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66CDBE-B5B3-486F-B2A9-50B8C4F81B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89C7A1FB-F0BD-4F03-B67F-8606D0DE8B06" descr="52F32EFA-CED1-4CCB-93E8-5BC553BF551B">
            <a:extLst>
              <a:ext uri="{FF2B5EF4-FFF2-40B4-BE49-F238E27FC236}">
                <a16:creationId xmlns:a16="http://schemas.microsoft.com/office/drawing/2014/main" id="{47A0EA69-9229-4E61-9562-FCF413CF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79" y="547577"/>
            <a:ext cx="5374083" cy="28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æredygtigt byggeri - Wikipedia, den frie encyklopædi">
            <a:extLst>
              <a:ext uri="{FF2B5EF4-FFF2-40B4-BE49-F238E27FC236}">
                <a16:creationId xmlns:a16="http://schemas.microsoft.com/office/drawing/2014/main" id="{17695660-A4BC-4AF9-A385-00ADA679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68" y="3760149"/>
            <a:ext cx="2591838" cy="249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6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7DE7A-6FD7-471D-84D6-61EE0F70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vil samle data på tværs af værdikæden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3CD4D6-81DD-4234-945F-0EF2A3437F8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9791" y="1233203"/>
            <a:ext cx="4187487" cy="4757399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a-DK" b="1" u="sng" dirty="0"/>
              <a:t>SEGES</a:t>
            </a:r>
          </a:p>
          <a:p>
            <a:r>
              <a:rPr lang="da-DK" dirty="0"/>
              <a:t>Dansk Mark Database + Datalogisk</a:t>
            </a:r>
            <a:endParaRPr lang="da-DK" sz="1200" dirty="0"/>
          </a:p>
          <a:p>
            <a:r>
              <a:rPr lang="da-DK" dirty="0"/>
              <a:t>Kvægdatabasen </a:t>
            </a:r>
          </a:p>
          <a:p>
            <a:r>
              <a:rPr lang="da-DK" dirty="0"/>
              <a:t>Satellitdata (Sentinel 1 &amp; 2)</a:t>
            </a:r>
          </a:p>
          <a:p>
            <a:r>
              <a:rPr lang="da-DK" dirty="0"/>
              <a:t>Maskindata </a:t>
            </a:r>
          </a:p>
          <a:p>
            <a:r>
              <a:rPr lang="da-DK" dirty="0"/>
              <a:t>Klimadata </a:t>
            </a:r>
          </a:p>
          <a:p>
            <a:r>
              <a:rPr lang="da-DK" dirty="0"/>
              <a:t>Højdemodel </a:t>
            </a:r>
            <a:endParaRPr lang="da-DK" sz="1200" dirty="0"/>
          </a:p>
          <a:p>
            <a:r>
              <a:rPr lang="da-DK" dirty="0"/>
              <a:t>Forsøgsdata - NFTS</a:t>
            </a:r>
          </a:p>
          <a:p>
            <a:r>
              <a:rPr lang="da-DK" dirty="0"/>
              <a:t>Jorddata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561B6CB-C78D-4F9A-87CB-857C2DA43F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2A4D84A-0BF8-4C7E-A31A-2073E65B9F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FB6998B2-CAA0-4626-8163-6F5664ED114D}"/>
              </a:ext>
            </a:extLst>
          </p:cNvPr>
          <p:cNvSpPr txBox="1">
            <a:spLocks/>
          </p:cNvSpPr>
          <p:nvPr/>
        </p:nvSpPr>
        <p:spPr>
          <a:xfrm>
            <a:off x="4795746" y="1233204"/>
            <a:ext cx="3562041" cy="325333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a-DK" b="1" u="sng" dirty="0"/>
              <a:t>Grovvareselvskaber</a:t>
            </a:r>
          </a:p>
          <a:p>
            <a:r>
              <a:rPr lang="da-DK" b="1" dirty="0"/>
              <a:t>Udbytte og kvalitet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1C806FAF-446C-43A4-9B78-A360F072AF78}"/>
              </a:ext>
            </a:extLst>
          </p:cNvPr>
          <p:cNvSpPr txBox="1">
            <a:spLocks/>
          </p:cNvSpPr>
          <p:nvPr/>
        </p:nvSpPr>
        <p:spPr>
          <a:xfrm>
            <a:off x="8525857" y="1242931"/>
            <a:ext cx="3453925" cy="302996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b="1" dirty="0"/>
              <a:t>                   </a:t>
            </a:r>
            <a:r>
              <a:rPr lang="da-DK" b="1" u="sng" dirty="0"/>
              <a:t>Forædlere </a:t>
            </a:r>
          </a:p>
          <a:p>
            <a:r>
              <a:rPr lang="da-DK" b="1" dirty="0"/>
              <a:t>Genetik</a:t>
            </a:r>
            <a:r>
              <a:rPr lang="da-DK" dirty="0"/>
              <a:t>– </a:t>
            </a:r>
            <a:r>
              <a:rPr lang="da-DK" sz="1200" dirty="0"/>
              <a:t>(udbyttepotentiale og kvalitet)</a:t>
            </a:r>
            <a:r>
              <a:rPr lang="da-DK" dirty="0"/>
              <a:t> </a:t>
            </a:r>
          </a:p>
        </p:txBody>
      </p:sp>
      <p:pic>
        <p:nvPicPr>
          <p:cNvPr id="13" name="Billede 12" descr="Et billede, der indeholder græs, udendørs, lastbil, grøn&#10;&#10;Automatisk genereret beskrivelse">
            <a:extLst>
              <a:ext uri="{FF2B5EF4-FFF2-40B4-BE49-F238E27FC236}">
                <a16:creationId xmlns:a16="http://schemas.microsoft.com/office/drawing/2014/main" id="{81A926D2-3CDB-45BA-9700-BFCF7F774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03" y="2367897"/>
            <a:ext cx="2447925" cy="1905000"/>
          </a:xfrm>
          <a:prstGeom prst="rect">
            <a:avLst/>
          </a:prstGeom>
        </p:spPr>
      </p:pic>
      <p:pic>
        <p:nvPicPr>
          <p:cNvPr id="14" name="Billede 13" descr="Et billede, der indeholder græs, grøn, felt, frugt&#10;&#10;Automatisk genereret beskrivelse">
            <a:extLst>
              <a:ext uri="{FF2B5EF4-FFF2-40B4-BE49-F238E27FC236}">
                <a16:creationId xmlns:a16="http://schemas.microsoft.com/office/drawing/2014/main" id="{7F24BB81-D896-4410-ACAD-AE3095563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33" y="2520723"/>
            <a:ext cx="2539116" cy="12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8395A-92A5-450C-8645-2BF69BA6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har øvet os lidt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C9BDC0-6BA0-40C3-886A-9A3414A975A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9792" y="1549399"/>
            <a:ext cx="11647488" cy="4148139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Sentinel 2 billeder med skyer - Kan radar (Sentinel 1) data forudsige biomassen henover marken </a:t>
            </a:r>
          </a:p>
          <a:p>
            <a:r>
              <a:rPr lang="da-DK" dirty="0">
                <a:solidFill>
                  <a:schemeClr val="tx1"/>
                </a:solidFill>
              </a:rPr>
              <a:t>Tørkefølsomhedskort</a:t>
            </a:r>
          </a:p>
          <a:p>
            <a:r>
              <a:rPr lang="da-DK" dirty="0">
                <a:solidFill>
                  <a:schemeClr val="tx1"/>
                </a:solidFill>
              </a:rPr>
              <a:t>Finde gylletanke i DK med og uden overdækning  </a:t>
            </a:r>
          </a:p>
          <a:p>
            <a:r>
              <a:rPr lang="da-DK" dirty="0">
                <a:solidFill>
                  <a:schemeClr val="tx1"/>
                </a:solidFill>
              </a:rPr>
              <a:t>Forudsigelse af udbytte i vinterhvede og majshelsæd </a:t>
            </a:r>
          </a:p>
          <a:p>
            <a:r>
              <a:rPr lang="da-DK" dirty="0">
                <a:solidFill>
                  <a:schemeClr val="tx1"/>
                </a:solidFill>
              </a:rPr>
              <a:t>Bilag og faktura som kommer igennem KØS - Forudsigelse af kontonummer </a:t>
            </a:r>
          </a:p>
          <a:p>
            <a:r>
              <a:rPr lang="da-DK" dirty="0">
                <a:solidFill>
                  <a:schemeClr val="tx1"/>
                </a:solidFill>
              </a:rPr>
              <a:t>Juridiske afgørelser – find lignede afgørelser via ML </a:t>
            </a:r>
          </a:p>
          <a:p>
            <a:pPr marL="0" indent="0">
              <a:buNone/>
            </a:pP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A1A2CE1-B445-4DA5-816F-EC09553844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C173600-EA95-4F98-9B47-51982423C9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AFEA2D9-9EF4-4B75-96A6-1627CF071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4256783"/>
            <a:ext cx="3535940" cy="235493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C1E03E3-75A2-4396-8752-7653F5C02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962" y="2044700"/>
            <a:ext cx="1967121" cy="198964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42709D6-B0E3-4B50-88FF-115C39A5E636}"/>
              </a:ext>
            </a:extLst>
          </p:cNvPr>
          <p:cNvSpPr/>
          <p:nvPr/>
        </p:nvSpPr>
        <p:spPr>
          <a:xfrm>
            <a:off x="9131300" y="2044700"/>
            <a:ext cx="228600" cy="39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93975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71C25-C07D-4029-B694-7848AD39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Udbytteprognose i vinterhvede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15CFB0-1F30-438D-B99B-3AAFBB7388B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0FCA1A9-05CB-4B9F-AFD2-E72FA73C0C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D493EF1-641D-43F0-9FA1-5984302C5D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624B10B-DEF7-4488-8C48-15089B6C4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49758" y="1104522"/>
            <a:ext cx="8505823" cy="575347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C028C8B-5CE5-4163-AA9F-A94A3A468998}"/>
              </a:ext>
            </a:extLst>
          </p:cNvPr>
          <p:cNvSpPr/>
          <p:nvPr/>
        </p:nvSpPr>
        <p:spPr>
          <a:xfrm>
            <a:off x="8280400" y="3327400"/>
            <a:ext cx="1520823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9A110BA-3581-47FE-8212-58B21E1C4141}"/>
              </a:ext>
            </a:extLst>
          </p:cNvPr>
          <p:cNvSpPr/>
          <p:nvPr/>
        </p:nvSpPr>
        <p:spPr>
          <a:xfrm>
            <a:off x="7795056" y="3708400"/>
            <a:ext cx="2133600" cy="4004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332A9B2-2C9B-410E-A6F5-31B4EF582989}"/>
              </a:ext>
            </a:extLst>
          </p:cNvPr>
          <p:cNvSpPr/>
          <p:nvPr/>
        </p:nvSpPr>
        <p:spPr>
          <a:xfrm>
            <a:off x="7975600" y="2159000"/>
            <a:ext cx="1520823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18117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B17FD-006D-49B6-8339-0D49089E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Udbytteprognose i vinterhvede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D898977-CAB3-4984-A26C-7D7650C72B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66CDBE-B5B3-486F-B2A9-50B8C4F81B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949D8AF-0028-469F-8910-ED5BCED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1" r="18749" b="4075"/>
          <a:stretch/>
        </p:blipFill>
        <p:spPr>
          <a:xfrm>
            <a:off x="314441" y="1605084"/>
            <a:ext cx="2823324" cy="428148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78332E73-C196-4131-AB67-AB454E901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8" t="8238" r="12304"/>
          <a:stretch/>
        </p:blipFill>
        <p:spPr>
          <a:xfrm>
            <a:off x="3244670" y="1605084"/>
            <a:ext cx="2623932" cy="4309001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689C589-A5A4-4A60-BBEE-DA02CA79E7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9" r="2294"/>
          <a:stretch/>
        </p:blipFill>
        <p:spPr>
          <a:xfrm>
            <a:off x="6290788" y="1623216"/>
            <a:ext cx="2761861" cy="428148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3DDF472-5299-43F7-A0B3-B610145100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82" r="6844" b="1836"/>
          <a:stretch/>
        </p:blipFill>
        <p:spPr>
          <a:xfrm>
            <a:off x="9210147" y="1623216"/>
            <a:ext cx="2846281" cy="4263350"/>
          </a:xfrm>
          <a:prstGeom prst="rect">
            <a:avLst/>
          </a:prstGeom>
        </p:spPr>
      </p:pic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BFD12AC0-9D0D-4091-AE21-C845E5C10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30242"/>
              </p:ext>
            </p:extLst>
          </p:nvPr>
        </p:nvGraphicFramePr>
        <p:xfrm>
          <a:off x="322904" y="1234244"/>
          <a:ext cx="27952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291">
                  <a:extLst>
                    <a:ext uri="{9D8B030D-6E8A-4147-A177-3AD203B41FA5}">
                      <a16:colId xmlns:a16="http://schemas.microsoft.com/office/drawing/2014/main" val="129568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ysClr val="windowText" lastClr="000000"/>
                          </a:solidFill>
                        </a:rPr>
                        <a:t>Mejetærsker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2108"/>
                  </a:ext>
                </a:extLst>
              </a:tr>
            </a:tbl>
          </a:graphicData>
        </a:graphic>
      </p:graphicFrame>
      <p:graphicFrame>
        <p:nvGraphicFramePr>
          <p:cNvPr id="16" name="Tabel 14">
            <a:extLst>
              <a:ext uri="{FF2B5EF4-FFF2-40B4-BE49-F238E27FC236}">
                <a16:creationId xmlns:a16="http://schemas.microsoft.com/office/drawing/2014/main" id="{0759EC5E-2908-4234-81B3-5F279C964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31705"/>
              </p:ext>
            </p:extLst>
          </p:nvPr>
        </p:nvGraphicFramePr>
        <p:xfrm>
          <a:off x="3244669" y="1234244"/>
          <a:ext cx="262393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933">
                  <a:extLst>
                    <a:ext uri="{9D8B030D-6E8A-4147-A177-3AD203B41FA5}">
                      <a16:colId xmlns:a16="http://schemas.microsoft.com/office/drawing/2014/main" val="129568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ysClr val="windowText" lastClr="000000"/>
                          </a:solidFill>
                        </a:rPr>
                        <a:t>Udbytteprognose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2108"/>
                  </a:ext>
                </a:extLst>
              </a:tr>
            </a:tbl>
          </a:graphicData>
        </a:graphic>
      </p:graphicFrame>
      <p:graphicFrame>
        <p:nvGraphicFramePr>
          <p:cNvPr id="17" name="Tabel 14">
            <a:extLst>
              <a:ext uri="{FF2B5EF4-FFF2-40B4-BE49-F238E27FC236}">
                <a16:creationId xmlns:a16="http://schemas.microsoft.com/office/drawing/2014/main" id="{471C65A6-AD38-4AB6-AE23-68D7F5CEA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61172"/>
              </p:ext>
            </p:extLst>
          </p:nvPr>
        </p:nvGraphicFramePr>
        <p:xfrm>
          <a:off x="9321320" y="1234244"/>
          <a:ext cx="262393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933">
                  <a:extLst>
                    <a:ext uri="{9D8B030D-6E8A-4147-A177-3AD203B41FA5}">
                      <a16:colId xmlns:a16="http://schemas.microsoft.com/office/drawing/2014/main" val="129568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ysClr val="windowText" lastClr="000000"/>
                          </a:solidFill>
                        </a:rPr>
                        <a:t>Udbytteprognose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2108"/>
                  </a:ext>
                </a:extLst>
              </a:tr>
            </a:tbl>
          </a:graphicData>
        </a:graphic>
      </p:graphicFrame>
      <p:graphicFrame>
        <p:nvGraphicFramePr>
          <p:cNvPr id="18" name="Tabel 14">
            <a:extLst>
              <a:ext uri="{FF2B5EF4-FFF2-40B4-BE49-F238E27FC236}">
                <a16:creationId xmlns:a16="http://schemas.microsoft.com/office/drawing/2014/main" id="{20E49902-51E1-473C-8D4B-6F67F7248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21177"/>
              </p:ext>
            </p:extLst>
          </p:nvPr>
        </p:nvGraphicFramePr>
        <p:xfrm>
          <a:off x="6274072" y="1237510"/>
          <a:ext cx="27952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291">
                  <a:extLst>
                    <a:ext uri="{9D8B030D-6E8A-4147-A177-3AD203B41FA5}">
                      <a16:colId xmlns:a16="http://schemas.microsoft.com/office/drawing/2014/main" val="129568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ysClr val="windowText" lastClr="000000"/>
                          </a:solidFill>
                        </a:rPr>
                        <a:t>Mejetærsker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9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6BCFA60-04FD-4CC2-98BC-E41B8849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8829" y="586685"/>
            <a:ext cx="4502739" cy="5059256"/>
          </a:xfrm>
          <a:prstGeom prst="rect">
            <a:avLst/>
          </a:prstGeom>
          <a:solidFill>
            <a:schemeClr val="accent1"/>
          </a:solidFill>
          <a:effectLst>
            <a:outerShdw blurRad="317500" dist="241300" dir="21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F5BCC1-C7B5-451D-8C23-9BBBD7DBE2E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2925" y="1549399"/>
            <a:ext cx="7267575" cy="4148139"/>
          </a:xfrm>
        </p:spPr>
        <p:txBody>
          <a:bodyPr>
            <a:normAutofit/>
          </a:bodyPr>
          <a:lstStyle/>
          <a:p>
            <a:r>
              <a:rPr lang="da-DK" dirty="0"/>
              <a:t>Hele Danmark som forsøgsareal </a:t>
            </a:r>
          </a:p>
          <a:p>
            <a:r>
              <a:rPr lang="da-DK" dirty="0"/>
              <a:t>Forudsigelse af udbytte og proteinindhold</a:t>
            </a:r>
          </a:p>
          <a:p>
            <a:r>
              <a:rPr lang="da-DK" dirty="0"/>
              <a:t>Forbedre fastsættelsen af kvælstofbehov    </a:t>
            </a:r>
          </a:p>
          <a:p>
            <a:r>
              <a:rPr lang="da-DK" dirty="0"/>
              <a:t>Best management practice - markspecifik dyrkningsvejledning </a:t>
            </a:r>
          </a:p>
          <a:p>
            <a:r>
              <a:rPr lang="da-DK" dirty="0"/>
              <a:t>Dansk afgrødeproduktions potentiale for klimatilpasning </a:t>
            </a:r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029C86-615F-4D8E-A0A9-086B3D7A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</p:spPr>
        <p:txBody>
          <a:bodyPr anchor="ctr">
            <a:normAutofit/>
          </a:bodyPr>
          <a:lstStyle/>
          <a:p>
            <a:r>
              <a:rPr lang="da-DK" dirty="0"/>
              <a:t>Hvor ligger skatten begravet?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C2E3678-0F2D-4F9C-B314-D3187BABFF2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0" y="0"/>
            <a:ext cx="216000" cy="5724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070D75B-D7E5-4CC6-AD31-35B680AC3A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ladsholder til indhold 7">
            <a:extLst>
              <a:ext uri="{FF2B5EF4-FFF2-40B4-BE49-F238E27FC236}">
                <a16:creationId xmlns:a16="http://schemas.microsoft.com/office/drawing/2014/main" id="{0D9C2086-FB53-4645-B4B2-E78C5854EB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6793" r="3805" b="9738"/>
          <a:stretch/>
        </p:blipFill>
        <p:spPr>
          <a:xfrm>
            <a:off x="2222501" y="4190999"/>
            <a:ext cx="4279900" cy="2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AA87A4F-9BC3-4FD3-B47B-E867FC50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får værdi af ML på landbrugsdata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7BDFA97-CDFA-473A-A998-D3050E0E9BD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A809855-BF9F-4A52-9970-E217C206A1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E7C1A4E8-F5D0-43A2-BD31-F92B4F6639F2}"/>
              </a:ext>
            </a:extLst>
          </p:cNvPr>
          <p:cNvCxnSpPr>
            <a:cxnSpLocks/>
          </p:cNvCxnSpPr>
          <p:nvPr/>
        </p:nvCxnSpPr>
        <p:spPr>
          <a:xfrm flipV="1">
            <a:off x="1079500" y="1689100"/>
            <a:ext cx="9207500" cy="40349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Kornmark">
            <a:extLst>
              <a:ext uri="{FF2B5EF4-FFF2-40B4-BE49-F238E27FC236}">
                <a16:creationId xmlns:a16="http://schemas.microsoft.com/office/drawing/2014/main" id="{81507673-B98F-4854-B8E8-5296015BE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96" y="4827678"/>
            <a:ext cx="1977732" cy="928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istorie">
            <a:extLst>
              <a:ext uri="{FF2B5EF4-FFF2-40B4-BE49-F238E27FC236}">
                <a16:creationId xmlns:a16="http://schemas.microsoft.com/office/drawing/2014/main" id="{0B04364C-EEEA-4DBA-BE44-38D52F790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1169" y="3664857"/>
            <a:ext cx="1573984" cy="10353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Kohberg - Foodservice">
            <a:extLst>
              <a:ext uri="{FF2B5EF4-FFF2-40B4-BE49-F238E27FC236}">
                <a16:creationId xmlns:a16="http://schemas.microsoft.com/office/drawing/2014/main" id="{9A33F51E-25BA-47CB-BD68-EE545027D97A}"/>
              </a:ext>
            </a:extLst>
          </p:cNvPr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89" y="1031628"/>
            <a:ext cx="1666342" cy="16080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oop Danmark - Wikipedia, den frie encyklopædi">
            <a:extLst>
              <a:ext uri="{FF2B5EF4-FFF2-40B4-BE49-F238E27FC236}">
                <a16:creationId xmlns:a16="http://schemas.microsoft.com/office/drawing/2014/main" id="{17014387-67A2-49BA-B148-5D59CAF8C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94"/>
          <a:stretch/>
        </p:blipFill>
        <p:spPr bwMode="auto">
          <a:xfrm>
            <a:off x="8826266" y="2415019"/>
            <a:ext cx="1504000" cy="1471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Fremtidens forbrugere kræver bæredygtige varer | CSR.dk">
            <a:extLst>
              <a:ext uri="{FF2B5EF4-FFF2-40B4-BE49-F238E27FC236}">
                <a16:creationId xmlns:a16="http://schemas.microsoft.com/office/drawing/2014/main" id="{DCEB1C11-1922-459B-B6A8-581F8148C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5" t="10526" r="21780"/>
          <a:stretch/>
        </p:blipFill>
        <p:spPr bwMode="auto">
          <a:xfrm>
            <a:off x="10405233" y="454174"/>
            <a:ext cx="1542538" cy="17428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SF Selects Icertis to Accelerate Contracting Velocity - Icertis Customers">
            <a:extLst>
              <a:ext uri="{FF2B5EF4-FFF2-40B4-BE49-F238E27FC236}">
                <a16:creationId xmlns:a16="http://schemas.microsoft.com/office/drawing/2014/main" id="{9131A63A-2EFA-4439-A17F-65BBC5A9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1" y="4839349"/>
            <a:ext cx="756902" cy="566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EADC03E5-63E0-4AD0-9B35-DCA332E2BFA7}"/>
              </a:ext>
            </a:extLst>
          </p:cNvPr>
          <p:cNvSpPr/>
          <p:nvPr/>
        </p:nvSpPr>
        <p:spPr>
          <a:xfrm>
            <a:off x="435465" y="6032500"/>
            <a:ext cx="1647335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1026" name="Picture 2" descr="DanGødning">
            <a:extLst>
              <a:ext uri="{FF2B5EF4-FFF2-40B4-BE49-F238E27FC236}">
                <a16:creationId xmlns:a16="http://schemas.microsoft.com/office/drawing/2014/main" id="{F59153B6-1CDD-40BF-890B-D442D813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05" y="5560013"/>
            <a:ext cx="902977" cy="599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ædling af landbrugsplanter til forøget udbytte - Sejet Planteforædling">
            <a:extLst>
              <a:ext uri="{FF2B5EF4-FFF2-40B4-BE49-F238E27FC236}">
                <a16:creationId xmlns:a16="http://schemas.microsoft.com/office/drawing/2014/main" id="{B3443BC8-44A9-4B56-BC0B-F22EF337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6" y="5920328"/>
            <a:ext cx="1058374" cy="512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el 1024">
            <a:extLst>
              <a:ext uri="{FF2B5EF4-FFF2-40B4-BE49-F238E27FC236}">
                <a16:creationId xmlns:a16="http://schemas.microsoft.com/office/drawing/2014/main" id="{4EFBDC7F-06EB-443A-9C7C-3E6E3F232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20296"/>
              </p:ext>
            </p:extLst>
          </p:nvPr>
        </p:nvGraphicFramePr>
        <p:xfrm>
          <a:off x="8803579" y="3886721"/>
          <a:ext cx="15425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538">
                  <a:extLst>
                    <a:ext uri="{9D8B030D-6E8A-4147-A177-3AD203B41FA5}">
                      <a16:colId xmlns:a16="http://schemas.microsoft.com/office/drawing/2014/main" val="2788380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Detailhandel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91372"/>
                  </a:ext>
                </a:extLst>
              </a:tr>
            </a:tbl>
          </a:graphicData>
        </a:graphic>
      </p:graphicFrame>
      <p:graphicFrame>
        <p:nvGraphicFramePr>
          <p:cNvPr id="24" name="Tabel 24">
            <a:extLst>
              <a:ext uri="{FF2B5EF4-FFF2-40B4-BE49-F238E27FC236}">
                <a16:creationId xmlns:a16="http://schemas.microsoft.com/office/drawing/2014/main" id="{79A8E4F8-D177-4DEE-97C7-33DC3D3CB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20667"/>
              </p:ext>
            </p:extLst>
          </p:nvPr>
        </p:nvGraphicFramePr>
        <p:xfrm>
          <a:off x="6028591" y="4711098"/>
          <a:ext cx="1586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562">
                  <a:extLst>
                    <a:ext uri="{9D8B030D-6E8A-4147-A177-3AD203B41FA5}">
                      <a16:colId xmlns:a16="http://schemas.microsoft.com/office/drawing/2014/main" val="4217366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Mølleri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49936"/>
                  </a:ext>
                </a:extLst>
              </a:tr>
            </a:tbl>
          </a:graphicData>
        </a:graphic>
      </p:graphicFrame>
      <p:graphicFrame>
        <p:nvGraphicFramePr>
          <p:cNvPr id="25" name="Tabel 18">
            <a:extLst>
              <a:ext uri="{FF2B5EF4-FFF2-40B4-BE49-F238E27FC236}">
                <a16:creationId xmlns:a16="http://schemas.microsoft.com/office/drawing/2014/main" id="{1CC7ECED-BFEB-4437-B1D6-3FCFDF40D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37245"/>
              </p:ext>
            </p:extLst>
          </p:nvPr>
        </p:nvGraphicFramePr>
        <p:xfrm>
          <a:off x="3122197" y="3530031"/>
          <a:ext cx="20977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744">
                  <a:extLst>
                    <a:ext uri="{9D8B030D-6E8A-4147-A177-3AD203B41FA5}">
                      <a16:colId xmlns:a16="http://schemas.microsoft.com/office/drawing/2014/main" val="2679506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Grovareselvskab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558080"/>
                  </a:ext>
                </a:extLst>
              </a:tr>
            </a:tbl>
          </a:graphicData>
        </a:graphic>
      </p:graphicFrame>
      <p:graphicFrame>
        <p:nvGraphicFramePr>
          <p:cNvPr id="26" name="Tabel 28">
            <a:extLst>
              <a:ext uri="{FF2B5EF4-FFF2-40B4-BE49-F238E27FC236}">
                <a16:creationId xmlns:a16="http://schemas.microsoft.com/office/drawing/2014/main" id="{CEC43414-6100-4DF7-B147-47424B0E4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81893"/>
              </p:ext>
            </p:extLst>
          </p:nvPr>
        </p:nvGraphicFramePr>
        <p:xfrm>
          <a:off x="6356858" y="2271992"/>
          <a:ext cx="17042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203">
                  <a:extLst>
                    <a:ext uri="{9D8B030D-6E8A-4147-A177-3AD203B41FA5}">
                      <a16:colId xmlns:a16="http://schemas.microsoft.com/office/drawing/2014/main" val="2860102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Forarbejdning</a:t>
                      </a:r>
                      <a:r>
                        <a:rPr lang="da-DK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64937"/>
                  </a:ext>
                </a:extLst>
              </a:tr>
            </a:tbl>
          </a:graphicData>
        </a:graphic>
      </p:graphicFrame>
      <p:pic>
        <p:nvPicPr>
          <p:cNvPr id="10" name="Picture 4" descr="DLG Fyn - DLG - Landbrugets foretrukne samarbejdspartner">
            <a:extLst>
              <a:ext uri="{FF2B5EF4-FFF2-40B4-BE49-F238E27FC236}">
                <a16:creationId xmlns:a16="http://schemas.microsoft.com/office/drawing/2014/main" id="{B67384FD-4F2E-4CE1-A272-C2CA1F2D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11" y="2521980"/>
            <a:ext cx="2043517" cy="9869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el 14">
            <a:extLst>
              <a:ext uri="{FF2B5EF4-FFF2-40B4-BE49-F238E27FC236}">
                <a16:creationId xmlns:a16="http://schemas.microsoft.com/office/drawing/2014/main" id="{BC5B5CB4-1E27-4130-93B1-A655E117A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62248"/>
              </p:ext>
            </p:extLst>
          </p:nvPr>
        </p:nvGraphicFramePr>
        <p:xfrm>
          <a:off x="3067498" y="5770060"/>
          <a:ext cx="22729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927">
                  <a:extLst>
                    <a:ext uri="{9D8B030D-6E8A-4147-A177-3AD203B41FA5}">
                      <a16:colId xmlns:a16="http://schemas.microsoft.com/office/drawing/2014/main" val="2441017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Primærproduktion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525511"/>
                  </a:ext>
                </a:extLst>
              </a:tr>
            </a:tbl>
          </a:graphicData>
        </a:graphic>
      </p:graphicFrame>
      <p:graphicFrame>
        <p:nvGraphicFramePr>
          <p:cNvPr id="28" name="Tabel 1028">
            <a:extLst>
              <a:ext uri="{FF2B5EF4-FFF2-40B4-BE49-F238E27FC236}">
                <a16:creationId xmlns:a16="http://schemas.microsoft.com/office/drawing/2014/main" id="{6C81D2A8-A925-4893-85DF-60EF0143F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33952"/>
              </p:ext>
            </p:extLst>
          </p:nvPr>
        </p:nvGraphicFramePr>
        <p:xfrm>
          <a:off x="10359318" y="2229600"/>
          <a:ext cx="16343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367">
                  <a:extLst>
                    <a:ext uri="{9D8B030D-6E8A-4147-A177-3AD203B41FA5}">
                      <a16:colId xmlns:a16="http://schemas.microsoft.com/office/drawing/2014/main" val="2186176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Forbruger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146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50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DA56E4B-572C-4FC5-975B-260270080A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C52207B-8325-4793-B757-D2B5545DA9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17317E4-B0EB-4E48-A8DD-278B4092C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2751608"/>
            <a:ext cx="8466436" cy="1408334"/>
          </a:xfrm>
        </p:spPr>
        <p:txBody>
          <a:bodyPr/>
          <a:lstStyle/>
          <a:p>
            <a:r>
              <a:rPr lang="da-DK" dirty="0"/>
              <a:t>Tak for opmærksomheden 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BD220B27-40A8-43A1-847E-69E771E175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A523823-D4B9-4599-8EEF-BF6EA265FF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67E8FD0-043A-4358-9B78-219AC01377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52795"/>
      </p:ext>
    </p:extLst>
  </p:cSld>
  <p:clrMapOvr>
    <a:masterClrMapping/>
  </p:clrMapOvr>
</p:sld>
</file>

<file path=ppt/theme/theme1.xml><?xml version="1.0" encoding="utf-8"?>
<a:theme xmlns:a="http://schemas.openxmlformats.org/drawingml/2006/main" name="LF PPT - Noget af det bedste i verden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F8238065-BBDA-4254-B6B8-6184174FADB0}"/>
    </a:ext>
  </a:extLst>
</a:theme>
</file>

<file path=ppt/theme/theme2.xml><?xml version="1.0" encoding="utf-8"?>
<a:theme xmlns:a="http://schemas.openxmlformats.org/drawingml/2006/main" name="LF PPT - Noget at leve af. Noget at leve for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7C7E8346-7CED-4EA0-9479-E33FAE3F09B6}"/>
    </a:ext>
  </a:extLst>
</a:theme>
</file>

<file path=ppt/theme/theme3.xml><?xml version="1.0" encoding="utf-8"?>
<a:theme xmlns:a="http://schemas.openxmlformats.org/drawingml/2006/main" name="LF PPT - Vækst i balance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FABF8330-EABD-435A-AE91-C0F404BCE18C}"/>
    </a:ext>
  </a:extLst>
</a:theme>
</file>

<file path=ppt/theme/theme4.xml><?xml version="1.0" encoding="utf-8"?>
<a:theme xmlns:a="http://schemas.openxmlformats.org/drawingml/2006/main" name="LF PPT - Illustrationer i bunden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FB4C1204-3765-469F-BA20-EA01D3E84BF1}"/>
    </a:ext>
  </a:extLst>
</a:theme>
</file>

<file path=ppt/theme/theme5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5B8A47E8-E1B5-436D-9AA0-B1FA5122A1D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TaksonomiTaxHTField0 xmlns="3f8883b8-a613-49b8-9e7a-815b7776ebd6">
      <Terms xmlns="http://schemas.microsoft.com/office/infopath/2007/PartnerControls"/>
    </TaksonomiTaxHTField0>
    <FinanceYear xmlns="3f8883b8-a613-49b8-9e7a-815b7776ebd6" xsi:nil="true"/>
    <Ansvarligafdeling xmlns="3f8883b8-a613-49b8-9e7a-815b7776ebd6">55</Ansvarligafdeling>
    <NetSkabelonValue xmlns="3f8883b8-a613-49b8-9e7a-815b7776ebd6" xsi:nil="true"/>
    <HitCount xmlns="3f8883b8-a613-49b8-9e7a-815b7776ebd6">0</HitCount>
    <WebInfoMultiSelect xmlns="3f8883b8-a613-49b8-9e7a-815b7776ebd6" xsi:nil="true"/>
    <GammelURL xmlns="3f8883b8-a613-49b8-9e7a-815b7776ebd6" xsi:nil="true"/>
    <PublishingRollupImage xmlns="http://schemas.microsoft.com/sharepoint/v3" xsi:nil="true"/>
    <Revisionsdato xmlns="5aa14257-579e-4a1f-bbbb-3c8dd7393476">2020-12-10T10:14:00+00:00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Rettighedsgruppe xmlns="3f8883b8-a613-49b8-9e7a-815b7776ebd6">1</Rettighedsgruppe>
    <Afsender xmlns="3f8883b8-a613-49b8-9e7a-815b7776ebd6">2</Afsender>
    <DynamicPublishingContent4 xmlns="http://schemas.microsoft.com/sharepoint/v3" xsi:nil="true"/>
    <Skribenter xmlns="5aa14257-579e-4a1f-bbbb-3c8dd7393476">
      <UserInfo>
        <DisplayName/>
        <AccountId xsi:nil="true"/>
        <AccountType/>
      </UserInfo>
    </Skribenter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IsHiddenFromRollup xmlns="3f8883b8-a613-49b8-9e7a-815b7776ebd6">0</IsHiddenFromRollup>
    <DynamicPublishingContent7 xmlns="http://schemas.microsoft.com/sharepoint/v3" xsi:nil="true"/>
    <DynamicPublishingContent6 xmlns="http://schemas.microsoft.com/sharepoint/v3" xsi:nil="true"/>
    <Bekraeftelsesdato xmlns="5aa14257-579e-4a1f-bbbb-3c8dd7393476">2020-12-10T10:14:00+00:00</Bekraeftelsesdato>
    <DynamicPublishingContent1 xmlns="http://schemas.microsoft.com/sharepoint/v3" xsi:nil="true"/>
    <Projekter xmlns="3f8883b8-a613-49b8-9e7a-815b7776ebd6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2020-12-10T10:16:07+00:00</ArticleStartDate>
    <Listekode xmlns="5aa14257-579e-4a1f-bbbb-3c8dd7393476" xsi:nil="true"/>
    <Arkiveringsdato xmlns="3f8883b8-a613-49b8-9e7a-815b7776ebd6">2099-12-31T23:00:00+00:00</Arkiveringsdato>
    <HideInRollups xmlns="3f8883b8-a613-49b8-9e7a-815b7776ebd6">false</HideInRollups>
    <DynamicPublishingContent0 xmlns="http://schemas.microsoft.com/sharepoint/v3" xsi:nil="true"/>
    <PermalinkID xmlns="3f8883b8-a613-49b8-9e7a-815b7776ebd6">367e83b8-f97c-4f22-b4ed-e42f86ef7c82</PermalinkID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i:0e.t|dlbr idp|001mlje@prod.dli</DisplayName>
        <AccountId>44009</AccountId>
        <AccountType/>
      </UserInfo>
    </Forfattere>
    <DynamicPublishingContent3 xmlns="http://schemas.microsoft.com/sharepoint/v3" xsi:nil="true"/>
    <Sorteringsorden xmlns="5aa14257-579e-4a1f-bbbb-3c8dd7393476" xsi:nil="true"/>
    <EnclosureFor xmlns="3f8883b8-a613-49b8-9e7a-815b7776ebd6">
      <Url xsi:nil="true"/>
      <Description xsi:nil="true"/>
    </EnclosureFor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Ingen_x0020_besked_x0020_ved_x0020_arkivering xmlns="3f8883b8-a613-49b8-9e7a-815b7776ebd6">true</Ingen_x0020_besked_x0020_ved_x0020_arkivering>
    <Bevillingsgivere xmlns="3f8883b8-a613-49b8-9e7a-815b7776ebd6" xsi:nil="true"/>
    <WebInfoLawCodes xmlns="3f8883b8-a613-49b8-9e7a-815b7776ebd6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rojectID xmlns="3f8883b8-a613-49b8-9e7a-815b7776ebd6">X1172X</ProjectID>
    <PublishingStartDate xmlns="http://schemas.microsoft.com/sharepoint/v3" xsi:nil="true"/>
    <WebInfoSubjects xmlns="3f8883b8-a613-49b8-9e7a-815b7776ebd6" xsi:nil="true"/>
    <Kontaktpersoner xmlns="5aa14257-579e-4a1f-bbbb-3c8dd7393476">
      <UserInfo>
        <DisplayName/>
        <AccountId xsi:nil="true"/>
        <AccountType/>
      </UserInfo>
    </Kontaktpersoner>
    <DynamicPublishingContent9 xmlns="http://schemas.microsoft.com/sharepoint/v3" xsi:nil="true"/>
    <DynamicPublishingContent10 xmlns="http://schemas.microsoft.com/sharepoint/v3" xsi:nil="true"/>
    <Afrapportering xmlns="3f8883b8-a613-49b8-9e7a-815b7776ebd6">1172;#Send den nyeste viden i marken</Afrapportering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Indlæg om potentialet i at anvende machine learning på landbrugssektorens data. </Comments>
    <Nummer xmlns="5aa14257-579e-4a1f-bbbb-3c8dd7393476" xsi:nil="true"/>
    <_dlc_DocId xmlns="303eeafb-7dff-46db-9396-e9c651f530ea">LBINFO-1714791964-26018</_dlc_DocId>
    <_dlc_DocIdUrl xmlns="303eeafb-7dff-46db-9396-e9c651f530ea">
      <Url>https://sp.landbrugsinfo.dk/Afrapportering/innovation/2020/_layouts/DocIdRedir.aspx?ID=LBINFO-1714791964-26018</Url>
      <Description>LBINFO-1714791964-26018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andbrugsinfo Binær Fil" ma:contentTypeID="0x010100C568DB52D9D0A14D9B2FDCC96666E9F2007948130EC3DB064584E219954237AF3900242457EFB8B24247815D688C526CD44D00C26A9DBCB02B5C4DA1F017B836C045C00060750ADE2E6249BABB5C6118FC133DE800AF2E6DC7107240CAAE62CB7A7C0C310000976AE73E70433C4E8A9B16B1DDE85DB5" ma:contentTypeVersion="97" ma:contentTypeDescription="Contenttype til binære filer der bliver publiceret på Landbrugsinfo" ma:contentTypeScope="" ma:versionID="96cf5f5e9a1cf7322bc1cc0f968b06dc">
  <xsd:schema xmlns:xsd="http://www.w3.org/2001/XMLSchema" xmlns:xs="http://www.w3.org/2001/XMLSchema" xmlns:p="http://schemas.microsoft.com/office/2006/metadata/properties" xmlns:ns1="http://schemas.microsoft.com/sharepoint/v3" xmlns:ns2="3f8883b8-a613-49b8-9e7a-815b7776ebd6" xmlns:ns3="5aa14257-579e-4a1f-bbbb-3c8dd7393476" xmlns:ns4="303eeafb-7dff-46db-9396-e9c651f530ea" targetNamespace="http://schemas.microsoft.com/office/2006/metadata/properties" ma:root="true" ma:fieldsID="3091f6b096424744684f86e0987a141e" ns1:_="" ns2:_="" ns3:_="" ns4:_="">
    <xsd:import namespace="http://schemas.microsoft.com/sharepoint/v3"/>
    <xsd:import namespace="3f8883b8-a613-49b8-9e7a-815b7776ebd6"/>
    <xsd:import namespace="5aa14257-579e-4a1f-bbbb-3c8dd7393476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2:Afrapportering" minOccurs="0"/>
                <xsd:element ref="ns3:Kontaktpersoner" minOccurs="0"/>
                <xsd:element ref="ns3:Skribenter" minOccurs="0"/>
                <xsd:element ref="ns2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883b8-a613-49b8-9e7a-815b7776ebd6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303eeafb-7dff-46db-9396-e9c651f530ea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  <xsd:element name="Afrapportering" ma:index="75" nillable="true" ma:displayName="Afrapportering" ma:list="{126d356a-4f5c-4bbb-91a6-e07af1934e19}" ma:internalName="Afrapportering" ma:showField="LinkTitleNoMenu" ma:web="303eeafb-7dff-46db-9396-e9c651f530ea">
      <xsd:simpleType>
        <xsd:restriction base="dms:Unknown"/>
      </xsd:simpleType>
    </xsd:element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Props1.xml><?xml version="1.0" encoding="utf-8"?>
<ds:datastoreItem xmlns:ds="http://schemas.openxmlformats.org/officeDocument/2006/customXml" ds:itemID="{F31ED4CD-F185-4CC4-8834-0E2A2C875E0E}"/>
</file>

<file path=customXml/itemProps2.xml><?xml version="1.0" encoding="utf-8"?>
<ds:datastoreItem xmlns:ds="http://schemas.openxmlformats.org/officeDocument/2006/customXml" ds:itemID="{6FB3B0DD-E2B0-480B-B308-D1A0AF08353D}"/>
</file>

<file path=customXml/itemProps3.xml><?xml version="1.0" encoding="utf-8"?>
<ds:datastoreItem xmlns:ds="http://schemas.openxmlformats.org/officeDocument/2006/customXml" ds:itemID="{95463938-3190-4899-AC2F-AB38E7B6A866}"/>
</file>

<file path=customXml/itemProps4.xml><?xml version="1.0" encoding="utf-8"?>
<ds:datastoreItem xmlns:ds="http://schemas.openxmlformats.org/officeDocument/2006/customXml" ds:itemID="{DC7E1192-0581-4471-A3C0-DF698D6F968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Brugerdefineret</PresentationFormat>
  <Paragraphs>54</Paragraphs>
  <Slides>9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LF PPT - Noget af det bedste i verden.</vt:lpstr>
      <vt:lpstr>LF PPT - Noget at leve af. Noget at leve for.</vt:lpstr>
      <vt:lpstr>LF PPT - Vækst i balance</vt:lpstr>
      <vt:lpstr>LF PPT - Illustrationer i bunden</vt:lpstr>
      <vt:lpstr>LF PPT - SEGES</vt:lpstr>
      <vt:lpstr>Kunstig intelligens (AI) på landbrugsdata</vt:lpstr>
      <vt:lpstr>Baggrund </vt:lpstr>
      <vt:lpstr>Vi vil samle data på tværs af værdikæden</vt:lpstr>
      <vt:lpstr>Vi har øvet os lidt</vt:lpstr>
      <vt:lpstr>Udbytteprognose i vinterhvede </vt:lpstr>
      <vt:lpstr>Udbytteprognose i vinterhvede</vt:lpstr>
      <vt:lpstr>Hvor ligger skatten begravet?</vt:lpstr>
      <vt:lpstr>Hvem får værdi af ML på landbrugsdata </vt:lpstr>
      <vt:lpstr>Tak for opmærksomheden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Kunstig intelligens på landbrugsdata</dc:title>
  <dc:creator/>
  <cp:lastModifiedBy/>
  <cp:revision>1</cp:revision>
  <dcterms:created xsi:type="dcterms:W3CDTF">2020-12-04T14:28:32Z</dcterms:created>
  <dcterms:modified xsi:type="dcterms:W3CDTF">2020-12-10T10:14:08Z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0x010100C568DB52D9D0A14D9B2FDCC96666E9F2007948130EC3DB064584E219954237AF3900242457EFB8B24247815D688C526CD44D00C26A9DBCB02B5C4DA1F017B836C045C00060750ADE2E6249BABB5C6118FC133DE800AF2E6DC7107240CAAE62CB7A7C0C310000976AE73E70433C4E8A9B16B1DDE85DB5</vt:lpwstr>
  </property>
  <property fmtid="{D5CDD505-2E9C-101B-9397-08002B2CF9AE}" pid="3" name="_dlc_DocIdItemGuid">
    <vt:lpwstr>67cb6eb6-8b34-463e-ae13-810f0e467a23</vt:lpwstr>
  </property>
  <property fmtid="{D5CDD505-2E9C-101B-9397-08002B2CF9AE}" pid="4" name="Taksonomi">
    <vt:lpwstr/>
  </property>
</Properties>
</file>